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66" r:id="rId2"/>
    <p:sldId id="372" r:id="rId3"/>
    <p:sldId id="380" r:id="rId4"/>
    <p:sldId id="375" r:id="rId5"/>
    <p:sldId id="376" r:id="rId6"/>
    <p:sldId id="377" r:id="rId7"/>
    <p:sldId id="378" r:id="rId8"/>
    <p:sldId id="379" r:id="rId9"/>
    <p:sldId id="3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5A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50" autoAdjust="0"/>
  </p:normalViewPr>
  <p:slideViewPr>
    <p:cSldViewPr>
      <p:cViewPr varScale="1">
        <p:scale>
          <a:sx n="63" d="100"/>
          <a:sy n="63" d="100"/>
        </p:scale>
        <p:origin x="768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195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7C4B1-3013-4AE2-92D9-858D4F57A134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B343D-1B7C-43AD-898C-60A0306EF3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14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CB343D-1B7C-43AD-898C-60A0306EF3E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4439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4E7-8EE5-4F9A-A375-0ED192553312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8719-3902-47B1-BAF8-BA9EDE677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06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4E7-8EE5-4F9A-A375-0ED192553312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8719-3902-47B1-BAF8-BA9EDE677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243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4E7-8EE5-4F9A-A375-0ED192553312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8719-3902-47B1-BAF8-BA9EDE677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187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390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4E7-8EE5-4F9A-A375-0ED192553312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8719-3902-47B1-BAF8-BA9EDE677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09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4E7-8EE5-4F9A-A375-0ED192553312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8719-3902-47B1-BAF8-BA9EDE677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51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4E7-8EE5-4F9A-A375-0ED192553312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8719-3902-47B1-BAF8-BA9EDE677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28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4E7-8EE5-4F9A-A375-0ED192553312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8719-3902-47B1-BAF8-BA9EDE677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25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4E7-8EE5-4F9A-A375-0ED192553312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8719-3902-47B1-BAF8-BA9EDE677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95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4E7-8EE5-4F9A-A375-0ED192553312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8719-3902-47B1-BAF8-BA9EDE677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93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4E7-8EE5-4F9A-A375-0ED192553312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8719-3902-47B1-BAF8-BA9EDE677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790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4E7-8EE5-4F9A-A375-0ED192553312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8719-3902-47B1-BAF8-BA9EDE677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62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E84E7-8EE5-4F9A-A375-0ED192553312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88719-3902-47B1-BAF8-BA9EDE677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829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x.ac.uk/news/2014-05-23-many-mental-illnesses-reduce-life-expectancy-more-heavy-smoking" TargetMode="External"/><Relationship Id="rId3" Type="http://schemas.openxmlformats.org/officeDocument/2006/relationships/hyperlink" Target="https://www.gov.uk/government/uploads/system/uploads/attachment_data/file/252660/33571_2901304_CMO_Chapter_10.pdf" TargetMode="External"/><Relationship Id="rId7" Type="http://schemas.openxmlformats.org/officeDocument/2006/relationships/hyperlink" Target="https://www.ons.gov.uk/peoplepopulationandcommunity/birthsdeathsandmarriages/deaths/bulletins/suicidesintheunitedkingdom/2015registrations" TargetMode="External"/><Relationship Id="rId12" Type="http://schemas.openxmlformats.org/officeDocument/2006/relationships/hyperlink" Target="https://www.mqmentalhealth.org/posts/12-statistics" TargetMode="External"/><Relationship Id="rId2" Type="http://schemas.openxmlformats.org/officeDocument/2006/relationships/hyperlink" Target="http://content.digital.nhs.uk/catalogue/PUB21748/apms-2014-full-rpt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entreformentalhealth.org.uk/Pages/Category/children" TargetMode="External"/><Relationship Id="rId11" Type="http://schemas.openxmlformats.org/officeDocument/2006/relationships/hyperlink" Target="https://s3.eu-central-1.amazonaws.com/www.joinmq.org/MQ+Manifesto+for+young+people's+mental+health+2017.pdf" TargetMode="External"/><Relationship Id="rId5" Type="http://schemas.openxmlformats.org/officeDocument/2006/relationships/hyperlink" Target="https://www.mqmentalhealth.org/posts/s%20Commissioner" TargetMode="External"/><Relationship Id="rId10" Type="http://schemas.openxmlformats.org/officeDocument/2006/relationships/hyperlink" Target="https://www.centreformentalhealth.org.uk/Blog/the-nhs-mandate-and-mental-health" TargetMode="External"/><Relationship Id="rId4" Type="http://schemas.openxmlformats.org/officeDocument/2006/relationships/hyperlink" Target="http://www.youngminds.org.uk/training_services/policy/mental_health_statistics" TargetMode="External"/><Relationship Id="rId9" Type="http://schemas.openxmlformats.org/officeDocument/2006/relationships/hyperlink" Target="https://www.mqmentalhealth.org/posts/funding-gap-in-mental-health-research-leaving-generations-of-young-people-in-the-dark#_ftnref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ebarchive.nationalarchives.gov.uk/20171010161610/http:/content.digital.nhs.uk/mhsds" TargetMode="External"/><Relationship Id="rId2" Type="http://schemas.openxmlformats.org/officeDocument/2006/relationships/hyperlink" Target="https://digital.nhs.uk/data-and-information/information-standards/information-standards-and-data-collections-including-extractions/publications-and-notifications/standards-and-collections/dcb0011-mental-health-services-data-se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fingertips.phe.org.uk/profile-group/mental-health/profile/severe-mental-illness" TargetMode="External"/><Relationship Id="rId3" Type="http://schemas.openxmlformats.org/officeDocument/2006/relationships/hyperlink" Target="https://fingertips.phe.org.uk/profile-group/mental-health/profile/perinatal-mental-health" TargetMode="External"/><Relationship Id="rId7" Type="http://schemas.openxmlformats.org/officeDocument/2006/relationships/hyperlink" Target="https://fingertips.phe.org.uk/profile-group/mental-health/profile/crisis-care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s://fingertips.phe.org.uk/profile-group/mental-health/profile/mh-jsn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ingertips.phe.org.uk/profile-group/mental-health/profile/drugsandmentalhealth" TargetMode="External"/><Relationship Id="rId11" Type="http://schemas.openxmlformats.org/officeDocument/2006/relationships/hyperlink" Target="https://www.youtube.com/watch?v=uH-sTMnighk" TargetMode="External"/><Relationship Id="rId5" Type="http://schemas.openxmlformats.org/officeDocument/2006/relationships/hyperlink" Target="https://fingertips.phe.org.uk/profile-group/mental-health/profile/common-mental-disorders" TargetMode="External"/><Relationship Id="rId10" Type="http://schemas.openxmlformats.org/officeDocument/2006/relationships/hyperlink" Target="https://fingertips.phe.org.uk/profile-group/mental-health/profile/dementia" TargetMode="External"/><Relationship Id="rId4" Type="http://schemas.openxmlformats.org/officeDocument/2006/relationships/hyperlink" Target="https://fingertips.phe.org.uk/profile-group/mental-health/profile/cypmh" TargetMode="External"/><Relationship Id="rId9" Type="http://schemas.openxmlformats.org/officeDocument/2006/relationships/hyperlink" Target="https://fingertips.phe.org.uk/profile-group/mental-health/profile/suicide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066800"/>
            <a:ext cx="10820400" cy="2667000"/>
          </a:xfrm>
        </p:spPr>
        <p:txBody>
          <a:bodyPr>
            <a:normAutofit/>
          </a:bodyPr>
          <a:lstStyle/>
          <a:p>
            <a:r>
              <a:rPr lang="en-GB" dirty="0"/>
              <a:t>DATA-CAN PPIE Drop-in session</a:t>
            </a:r>
            <a:br>
              <a:rPr lang="en-GB" dirty="0"/>
            </a:br>
            <a:r>
              <a:rPr lang="en-GB" dirty="0"/>
              <a:t>“Mental health data”</a:t>
            </a:r>
            <a:endParaRPr lang="en-GB" sz="3200" dirty="0">
              <a:solidFill>
                <a:schemeClr val="accent1"/>
              </a:solidFill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3DE2ED00-77CA-4A81-9A14-5B46FA71FC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 descr="DATA-CAN">
            <a:extLst>
              <a:ext uri="{FF2B5EF4-FFF2-40B4-BE49-F238E27FC236}">
                <a16:creationId xmlns:a16="http://schemas.microsoft.com/office/drawing/2014/main" id="{437C089F-C1D8-4701-8213-1FD1B1E41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563326"/>
            <a:ext cx="3481388" cy="1294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594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4D3218-7C07-4020-8C70-DAA5C356B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Areas to cover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316A9FE-5E8E-4183-B3C0-AF12B8123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data is collected about mental health and illness?</a:t>
            </a:r>
          </a:p>
          <a:p>
            <a:r>
              <a:rPr lang="en-GB" dirty="0"/>
              <a:t>What is reported and available?</a:t>
            </a:r>
          </a:p>
          <a:p>
            <a:r>
              <a:rPr lang="en-GB" dirty="0"/>
              <a:t>What can/could the data be used for?</a:t>
            </a:r>
          </a:p>
          <a:p>
            <a:endParaRPr lang="en-GB" dirty="0"/>
          </a:p>
          <a:p>
            <a:r>
              <a:rPr lang="en-GB" dirty="0"/>
              <a:t>(These slides are England-focused, with thanks to NHS Digital)</a:t>
            </a:r>
          </a:p>
        </p:txBody>
      </p:sp>
    </p:spTree>
    <p:extLst>
      <p:ext uri="{BB962C8B-B14F-4D97-AF65-F5344CB8AC3E}">
        <p14:creationId xmlns:p14="http://schemas.microsoft.com/office/powerpoint/2010/main" val="1088940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2E0E7-448D-4924-871D-3C2FCEF64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Scope and scale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2E6BE-98E4-410D-B4BF-F4CA5F278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8768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GB" b="0" i="0" u="none" strike="noStrike" dirty="0">
                <a:solidFill>
                  <a:srgbClr val="007ABA"/>
                </a:solidFill>
                <a:effectLst/>
                <a:latin typeface="FSLolaWeb-Medium"/>
                <a:hlinkClick r:id="rId2"/>
              </a:rPr>
              <a:t>16 million people in the UK experience a mental illness</a:t>
            </a:r>
            <a:endParaRPr lang="en-GB" b="0" i="0" dirty="0">
              <a:solidFill>
                <a:srgbClr val="111C24"/>
              </a:solidFill>
              <a:effectLst/>
              <a:latin typeface="FSLolaWeb-Medium"/>
            </a:endParaRPr>
          </a:p>
          <a:p>
            <a:pPr algn="l"/>
            <a:r>
              <a:rPr lang="en-GB" b="0" i="0" u="none" strike="noStrike" dirty="0">
                <a:solidFill>
                  <a:srgbClr val="007ABA"/>
                </a:solidFill>
                <a:effectLst/>
                <a:latin typeface="FSLolaWeb-Medium"/>
                <a:hlinkClick r:id="rId3"/>
              </a:rPr>
              <a:t>Three in four mental illnesses start in childhood</a:t>
            </a:r>
            <a:endParaRPr lang="en-GB" b="0" i="0" dirty="0">
              <a:solidFill>
                <a:srgbClr val="111C24"/>
              </a:solidFill>
              <a:effectLst/>
              <a:latin typeface="FSLolaWeb-Medium"/>
            </a:endParaRPr>
          </a:p>
          <a:p>
            <a:pPr algn="l"/>
            <a:r>
              <a:rPr lang="en-GB" b="0" i="0" u="none" strike="noStrike" dirty="0">
                <a:solidFill>
                  <a:srgbClr val="007ABA"/>
                </a:solidFill>
                <a:effectLst/>
                <a:latin typeface="FSLolaWeb-Medium"/>
                <a:hlinkClick r:id="rId4"/>
              </a:rPr>
              <a:t>10% of school children have a diagnosable mental illness</a:t>
            </a:r>
            <a:endParaRPr lang="en-GB" b="0" i="0" dirty="0">
              <a:solidFill>
                <a:srgbClr val="111C24"/>
              </a:solidFill>
              <a:effectLst/>
              <a:latin typeface="FSLolaWeb-Medium"/>
            </a:endParaRPr>
          </a:p>
          <a:p>
            <a:pPr algn="l"/>
            <a:r>
              <a:rPr lang="en-GB" b="0" i="0" u="none" strike="noStrike" dirty="0">
                <a:solidFill>
                  <a:srgbClr val="007ABA"/>
                </a:solidFill>
                <a:effectLst/>
                <a:latin typeface="FSLolaWeb-Medium"/>
                <a:hlinkClick r:id="rId5" action="ppaction://hlinkfile"/>
              </a:rPr>
              <a:t>75% of young people with a mental health problem are not receiving treatment</a:t>
            </a:r>
            <a:endParaRPr lang="en-GB" b="0" i="0" dirty="0">
              <a:solidFill>
                <a:srgbClr val="111C24"/>
              </a:solidFill>
              <a:effectLst/>
              <a:latin typeface="FSLolaWeb-Medium"/>
            </a:endParaRPr>
          </a:p>
          <a:p>
            <a:pPr algn="l"/>
            <a:r>
              <a:rPr lang="en-GB" b="0" i="0" u="none" strike="noStrike" dirty="0">
                <a:solidFill>
                  <a:srgbClr val="007ABA"/>
                </a:solidFill>
                <a:effectLst/>
                <a:latin typeface="FSLolaWeb-Medium"/>
                <a:hlinkClick r:id="rId6"/>
              </a:rPr>
              <a:t>The average wait for effective treatment is 10 years</a:t>
            </a:r>
            <a:endParaRPr lang="en-GB" b="0" i="0" dirty="0">
              <a:solidFill>
                <a:srgbClr val="111C24"/>
              </a:solidFill>
              <a:effectLst/>
              <a:latin typeface="FSLolaWeb-Medium"/>
            </a:endParaRPr>
          </a:p>
          <a:p>
            <a:pPr algn="l"/>
            <a:r>
              <a:rPr lang="en-GB" b="0" i="0" u="none" strike="noStrike" dirty="0">
                <a:solidFill>
                  <a:srgbClr val="007ABA"/>
                </a:solidFill>
                <a:effectLst/>
                <a:latin typeface="FSLolaWeb-Medium"/>
                <a:hlinkClick r:id="rId7"/>
              </a:rPr>
              <a:t>Suicide is the biggest killer of young people in the UK</a:t>
            </a:r>
            <a:endParaRPr lang="en-GB" b="0" i="0" dirty="0">
              <a:solidFill>
                <a:srgbClr val="111C24"/>
              </a:solidFill>
              <a:effectLst/>
              <a:latin typeface="FSLolaWeb-Medium"/>
            </a:endParaRPr>
          </a:p>
          <a:p>
            <a:pPr algn="l"/>
            <a:r>
              <a:rPr lang="en-GB" b="0" i="0" u="none" strike="noStrike" dirty="0">
                <a:solidFill>
                  <a:srgbClr val="007ABA"/>
                </a:solidFill>
                <a:effectLst/>
                <a:latin typeface="FSLolaWeb-Medium"/>
                <a:hlinkClick r:id="rId8"/>
              </a:rPr>
              <a:t>People with severe mental illness die between 10 and 20 years earlier than the general population</a:t>
            </a:r>
            <a:endParaRPr lang="en-GB" b="0" i="0" dirty="0">
              <a:solidFill>
                <a:srgbClr val="111C24"/>
              </a:solidFill>
              <a:effectLst/>
              <a:latin typeface="FSLolaWeb-Medium"/>
            </a:endParaRPr>
          </a:p>
          <a:p>
            <a:pPr algn="l"/>
            <a:r>
              <a:rPr lang="en-GB" b="0" i="0" u="none" strike="noStrike" dirty="0">
                <a:solidFill>
                  <a:srgbClr val="007ABA"/>
                </a:solidFill>
                <a:effectLst/>
                <a:latin typeface="FSLolaWeb-Medium"/>
                <a:hlinkClick r:id="rId9"/>
              </a:rPr>
              <a:t>More than half of young people link mental illness with alienation and isolation</a:t>
            </a:r>
            <a:endParaRPr lang="en-GB" b="0" i="0" dirty="0">
              <a:solidFill>
                <a:srgbClr val="111C24"/>
              </a:solidFill>
              <a:effectLst/>
              <a:latin typeface="FSLolaWeb-Medium"/>
            </a:endParaRPr>
          </a:p>
          <a:p>
            <a:pPr algn="l"/>
            <a:r>
              <a:rPr lang="en-GB" b="0" i="0" u="none" strike="noStrike" dirty="0">
                <a:solidFill>
                  <a:srgbClr val="007ABA"/>
                </a:solidFill>
                <a:effectLst/>
                <a:latin typeface="FSLolaWeb-Medium"/>
                <a:hlinkClick r:id="rId9"/>
              </a:rPr>
              <a:t>More than half of young people feel embarrassed about mental illness</a:t>
            </a:r>
            <a:endParaRPr lang="en-GB" b="0" i="0" dirty="0">
              <a:solidFill>
                <a:srgbClr val="111C24"/>
              </a:solidFill>
              <a:effectLst/>
              <a:latin typeface="FSLolaWeb-Medium"/>
            </a:endParaRPr>
          </a:p>
          <a:p>
            <a:pPr algn="l"/>
            <a:r>
              <a:rPr lang="en-GB" b="0" i="0" u="none" strike="noStrike" dirty="0">
                <a:solidFill>
                  <a:srgbClr val="007ABA"/>
                </a:solidFill>
                <a:effectLst/>
                <a:latin typeface="FSLolaWeb-Medium"/>
                <a:hlinkClick r:id="rId10"/>
              </a:rPr>
              <a:t>Just 6% of UK health research spending goes on mental health</a:t>
            </a:r>
            <a:endParaRPr lang="en-GB" b="0" i="0" dirty="0">
              <a:solidFill>
                <a:srgbClr val="111C24"/>
              </a:solidFill>
              <a:effectLst/>
              <a:latin typeface="FSLolaWeb-Medium"/>
            </a:endParaRPr>
          </a:p>
          <a:p>
            <a:pPr algn="l"/>
            <a:r>
              <a:rPr lang="en-GB" b="0" i="0" u="none" strike="noStrike" dirty="0">
                <a:solidFill>
                  <a:srgbClr val="007ABA"/>
                </a:solidFill>
                <a:effectLst/>
                <a:latin typeface="FSLolaWeb-Medium"/>
                <a:hlinkClick r:id="rId11"/>
              </a:rPr>
              <a:t>For every person affected by mental illness, £8 is spent on research – 22 times less than cancer and 14 times less than dementia</a:t>
            </a:r>
            <a:endParaRPr lang="en-GB" b="0" i="0" dirty="0">
              <a:solidFill>
                <a:srgbClr val="111C24"/>
              </a:solidFill>
              <a:effectLst/>
              <a:latin typeface="FSLolaWeb-Medium"/>
            </a:endParaRPr>
          </a:p>
          <a:p>
            <a:pPr algn="l"/>
            <a:r>
              <a:rPr lang="en-GB" b="0" i="0" u="none" strike="noStrike" dirty="0">
                <a:solidFill>
                  <a:srgbClr val="007ABA"/>
                </a:solidFill>
                <a:effectLst/>
                <a:latin typeface="FSLolaWeb-Medium"/>
                <a:hlinkClick r:id="rId11"/>
              </a:rPr>
              <a:t>Less than 30% of mental health research is focused on young people</a:t>
            </a:r>
            <a:endParaRPr lang="en-GB" b="0" i="0" dirty="0">
              <a:solidFill>
                <a:srgbClr val="111C24"/>
              </a:solidFill>
              <a:effectLst/>
              <a:latin typeface="FSLolaWeb-Medium"/>
            </a:endParaRPr>
          </a:p>
          <a:p>
            <a:endParaRPr lang="en-GB" dirty="0"/>
          </a:p>
          <a:p>
            <a:r>
              <a:rPr lang="en-GB" dirty="0"/>
              <a:t>Source: </a:t>
            </a:r>
            <a:r>
              <a:rPr lang="en-GB" dirty="0">
                <a:hlinkClick r:id="rId12"/>
              </a:rPr>
              <a:t>MQ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433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B9195-5686-4450-A63C-A24933680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Mental Health Services 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1175C-505F-42FD-B70B-B471854C7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en-GB" b="1" i="0" dirty="0">
                <a:solidFill>
                  <a:srgbClr val="212B32"/>
                </a:solidFill>
                <a:effectLst/>
                <a:latin typeface="Frutiger W01"/>
              </a:rPr>
              <a:t>The MHSDS is a national information standard</a:t>
            </a:r>
          </a:p>
          <a:p>
            <a:pPr algn="l"/>
            <a:r>
              <a:rPr lang="en-GB" b="0" i="0" dirty="0">
                <a:solidFill>
                  <a:srgbClr val="003087"/>
                </a:solidFill>
                <a:effectLst/>
                <a:latin typeface="Frutiger W01"/>
                <a:hlinkClick r:id="rId2"/>
              </a:rPr>
              <a:t>MHSDS v4.1 (DCB0011)</a:t>
            </a:r>
            <a:r>
              <a:rPr lang="en-GB" b="0" i="0" dirty="0">
                <a:solidFill>
                  <a:srgbClr val="212B32"/>
                </a:solidFill>
                <a:effectLst/>
                <a:latin typeface="Frutiger W01"/>
              </a:rPr>
              <a:t> is the latest version of the information standard to be approved by the Data Coordination Board (DCB), data collection for v4.1 commences 1 April 2020, replacing the previous v4.0 collection.  </a:t>
            </a:r>
          </a:p>
          <a:p>
            <a:pPr algn="l"/>
            <a:r>
              <a:rPr lang="en-GB" b="0" i="0" dirty="0">
                <a:solidFill>
                  <a:srgbClr val="212B32"/>
                </a:solidFill>
                <a:effectLst/>
                <a:latin typeface="Frutiger W01"/>
              </a:rPr>
              <a:t>The information standard defines the data items, definitions and associated value sets to be extracted or derived from local information systems.</a:t>
            </a:r>
          </a:p>
          <a:p>
            <a:pPr algn="l"/>
            <a:r>
              <a:rPr lang="en-GB" b="0" i="0" dirty="0">
                <a:solidFill>
                  <a:srgbClr val="212B32"/>
                </a:solidFill>
                <a:effectLst/>
                <a:latin typeface="Frutiger W01"/>
              </a:rPr>
              <a:t>The associated ISN's and standard documentation can be found on the </a:t>
            </a:r>
            <a:r>
              <a:rPr lang="en-GB" b="0" i="0" dirty="0">
                <a:solidFill>
                  <a:srgbClr val="003087"/>
                </a:solidFill>
                <a:effectLst/>
                <a:latin typeface="Frutiger W01"/>
                <a:hlinkClick r:id="rId2"/>
              </a:rPr>
              <a:t>DCB0011 publication page</a:t>
            </a:r>
            <a:r>
              <a:rPr lang="en-GB" b="0" i="0" dirty="0">
                <a:solidFill>
                  <a:srgbClr val="212B32"/>
                </a:solidFill>
                <a:effectLst/>
                <a:latin typeface="Frutiger W01"/>
              </a:rPr>
              <a:t>.</a:t>
            </a:r>
          </a:p>
          <a:p>
            <a:pPr algn="l"/>
            <a:r>
              <a:rPr lang="en-GB" b="0" i="0" dirty="0">
                <a:solidFill>
                  <a:srgbClr val="003087"/>
                </a:solidFill>
                <a:effectLst/>
                <a:latin typeface="Frutiger W01"/>
                <a:hlinkClick r:id="rId3"/>
              </a:rPr>
              <a:t>Previous versions of the MHSDS</a:t>
            </a:r>
            <a:r>
              <a:rPr lang="en-GB" b="0" i="0" dirty="0">
                <a:solidFill>
                  <a:srgbClr val="212B32"/>
                </a:solidFill>
                <a:effectLst/>
                <a:latin typeface="Frutiger W01"/>
              </a:rPr>
              <a:t> are available on the government national archives site.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5968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B5344-B9EE-4D7D-A106-5383579FF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1353800" cy="1143000"/>
          </a:xfrm>
        </p:spPr>
        <p:txBody>
          <a:bodyPr>
            <a:normAutofit/>
          </a:bodyPr>
          <a:lstStyle/>
          <a:p>
            <a:r>
              <a:rPr lang="en-GB" dirty="0"/>
              <a:t>How is the Mental Health Services Dataset used?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FC029-BFB0-4D79-B518-39B8BEF42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212B32"/>
                </a:solidFill>
                <a:effectLst/>
                <a:latin typeface="Frutiger W01"/>
              </a:rPr>
              <a:t>Commissioning services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12B32"/>
                </a:solidFill>
                <a:latin typeface="Frutiger W01"/>
              </a:rPr>
              <a:t>C</a:t>
            </a:r>
            <a:r>
              <a:rPr lang="en-GB" b="0" i="0" dirty="0">
                <a:solidFill>
                  <a:srgbClr val="212B32"/>
                </a:solidFill>
                <a:effectLst/>
                <a:latin typeface="Frutiger W01"/>
              </a:rPr>
              <a:t>linical audit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212B32"/>
                </a:solidFill>
                <a:effectLst/>
                <a:latin typeface="Frutiger W01"/>
              </a:rPr>
              <a:t>Research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12B32"/>
                </a:solidFill>
                <a:latin typeface="Frutiger W01"/>
              </a:rPr>
              <a:t>S</a:t>
            </a:r>
            <a:r>
              <a:rPr lang="en-GB" b="0" i="0" dirty="0">
                <a:solidFill>
                  <a:srgbClr val="212B32"/>
                </a:solidFill>
                <a:effectLst/>
                <a:latin typeface="Frutiger W01"/>
              </a:rPr>
              <a:t>ervice planning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12B32"/>
                </a:solidFill>
                <a:latin typeface="Frutiger W01"/>
              </a:rPr>
              <a:t>I</a:t>
            </a:r>
            <a:r>
              <a:rPr lang="en-GB" b="0" i="0" dirty="0">
                <a:solidFill>
                  <a:srgbClr val="212B32"/>
                </a:solidFill>
                <a:effectLst/>
                <a:latin typeface="Frutiger W01"/>
              </a:rPr>
              <a:t>nspection and regulation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212B32"/>
                </a:solidFill>
                <a:effectLst/>
                <a:latin typeface="Frutiger W01"/>
              </a:rPr>
              <a:t>Monitoring government policies and legislation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212B32"/>
                </a:solidFill>
                <a:effectLst/>
                <a:latin typeface="Frutiger W01"/>
              </a:rPr>
              <a:t>Local and national performance management and benchmarking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212B32"/>
                </a:solidFill>
                <a:effectLst/>
                <a:latin typeface="Frutiger W01"/>
              </a:rPr>
              <a:t>National reporting and analysis</a:t>
            </a:r>
          </a:p>
          <a:p>
            <a:r>
              <a:rPr lang="en-GB" dirty="0">
                <a:effectLst/>
              </a:rPr>
              <a:t>Payment/funding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5198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38BF4-EFF9-49E8-96C7-334301F71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dataset through time…..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904EA-C41E-459E-BDF5-01831AD5E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Historically, was not well collected</a:t>
            </a:r>
          </a:p>
          <a:p>
            <a:r>
              <a:rPr lang="en-GB" dirty="0"/>
              <a:t>Much more comprehensive datasets over recent years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CA43C4-5728-4B45-A281-0A908954D9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37" y="2667000"/>
            <a:ext cx="11287125" cy="4124325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A0CF5CE-C7E3-4394-B992-5F1A4E9E5F74}"/>
              </a:ext>
            </a:extLst>
          </p:cNvPr>
          <p:cNvCxnSpPr>
            <a:cxnSpLocks/>
          </p:cNvCxnSpPr>
          <p:nvPr/>
        </p:nvCxnSpPr>
        <p:spPr>
          <a:xfrm>
            <a:off x="8534400" y="2743200"/>
            <a:ext cx="0" cy="914400"/>
          </a:xfrm>
          <a:prstGeom prst="straightConnector1">
            <a:avLst/>
          </a:prstGeom>
          <a:ln w="1206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4B34CFD-FB78-4402-8D60-BEA38D90E0BE}"/>
              </a:ext>
            </a:extLst>
          </p:cNvPr>
          <p:cNvCxnSpPr>
            <a:cxnSpLocks/>
          </p:cNvCxnSpPr>
          <p:nvPr/>
        </p:nvCxnSpPr>
        <p:spPr>
          <a:xfrm flipH="1">
            <a:off x="10896600" y="2362200"/>
            <a:ext cx="685800" cy="2743200"/>
          </a:xfrm>
          <a:prstGeom prst="straightConnector1">
            <a:avLst/>
          </a:prstGeom>
          <a:ln w="1206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E9B4FC3-AA49-4D6A-80C8-804FA63BFA2C}"/>
              </a:ext>
            </a:extLst>
          </p:cNvPr>
          <p:cNvCxnSpPr>
            <a:cxnSpLocks/>
          </p:cNvCxnSpPr>
          <p:nvPr/>
        </p:nvCxnSpPr>
        <p:spPr>
          <a:xfrm flipH="1" flipV="1">
            <a:off x="914400" y="3505200"/>
            <a:ext cx="2057400" cy="304800"/>
          </a:xfrm>
          <a:prstGeom prst="straightConnector1">
            <a:avLst/>
          </a:prstGeom>
          <a:ln w="1206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98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2F5AD-C23C-4A33-8023-A3F2ADCA6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Online data analysis tools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5AC211F-D0FD-4865-9531-AD0194AA6CE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2217261"/>
          <a:ext cx="10972800" cy="3291840"/>
        </p:xfrm>
        <a:graphic>
          <a:graphicData uri="http://schemas.openxmlformats.org/drawingml/2006/table">
            <a:tbl>
              <a:tblPr/>
              <a:tblGrid>
                <a:gridCol w="10972800">
                  <a:extLst>
                    <a:ext uri="{9D8B030D-6E8A-4147-A177-3AD203B41FA5}">
                      <a16:colId xmlns:a16="http://schemas.microsoft.com/office/drawing/2014/main" val="36098328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GB" b="0" u="sng" dirty="0">
                          <a:solidFill>
                            <a:srgbClr val="2E3191"/>
                          </a:solidFill>
                          <a:effectLst/>
                          <a:latin typeface="inherit"/>
                          <a:hlinkClick r:id="rId2"/>
                        </a:rPr>
                        <a:t>Mental Health and Wellbeing JSNA</a:t>
                      </a:r>
                      <a:endParaRPr lang="en-GB" b="0" dirty="0">
                        <a:effectLst/>
                        <a:latin typeface="inheri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2024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GB" b="0" u="sng">
                          <a:solidFill>
                            <a:srgbClr val="2E3191"/>
                          </a:solidFill>
                          <a:effectLst/>
                          <a:latin typeface="inherit"/>
                          <a:hlinkClick r:id="rId3"/>
                        </a:rPr>
                        <a:t>Perinatal Mental Health</a:t>
                      </a:r>
                      <a:endParaRPr lang="en-GB" b="0">
                        <a:effectLst/>
                        <a:latin typeface="inheri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5701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GB" b="0" u="sng">
                          <a:solidFill>
                            <a:srgbClr val="2E3191"/>
                          </a:solidFill>
                          <a:effectLst/>
                          <a:latin typeface="inherit"/>
                          <a:hlinkClick r:id="rId4"/>
                        </a:rPr>
                        <a:t>Children and Young People's Mental Health and Wellbeing</a:t>
                      </a:r>
                      <a:endParaRPr lang="en-GB" b="0">
                        <a:effectLst/>
                        <a:latin typeface="inheri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4618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GB" b="0" u="sng">
                          <a:solidFill>
                            <a:srgbClr val="2E3191"/>
                          </a:solidFill>
                          <a:effectLst/>
                          <a:latin typeface="inherit"/>
                          <a:hlinkClick r:id="rId5"/>
                        </a:rPr>
                        <a:t>Common Mental Health Disorders</a:t>
                      </a:r>
                      <a:endParaRPr lang="en-GB" b="0">
                        <a:effectLst/>
                        <a:latin typeface="inheri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7329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GB" b="0" u="none" strike="noStrike">
                          <a:solidFill>
                            <a:srgbClr val="0B0C0C"/>
                          </a:solidFill>
                          <a:effectLst/>
                          <a:latin typeface="inherit"/>
                          <a:hlinkClick r:id="rId6"/>
                        </a:rPr>
                        <a:t>Co-occurring Substance Misuse and Mental Health Issues</a:t>
                      </a:r>
                      <a:endParaRPr lang="en-GB" b="0">
                        <a:effectLst/>
                        <a:latin typeface="inheri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1542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GB" b="0" u="sng">
                          <a:solidFill>
                            <a:srgbClr val="2E3191"/>
                          </a:solidFill>
                          <a:effectLst/>
                          <a:latin typeface="inherit"/>
                          <a:hlinkClick r:id="rId7"/>
                        </a:rPr>
                        <a:t>Crisis Care</a:t>
                      </a:r>
                      <a:endParaRPr lang="en-GB" b="0">
                        <a:effectLst/>
                        <a:latin typeface="inheri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215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GB" b="0" u="sng">
                          <a:solidFill>
                            <a:srgbClr val="2E3191"/>
                          </a:solidFill>
                          <a:effectLst/>
                          <a:latin typeface="inherit"/>
                          <a:hlinkClick r:id="rId8"/>
                        </a:rPr>
                        <a:t>Severe Mental Illness</a:t>
                      </a:r>
                      <a:endParaRPr lang="en-GB" b="0">
                        <a:effectLst/>
                        <a:latin typeface="inheri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3939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GB" b="0" u="sng">
                          <a:solidFill>
                            <a:srgbClr val="2E3191"/>
                          </a:solidFill>
                          <a:effectLst/>
                          <a:latin typeface="inherit"/>
                          <a:hlinkClick r:id="rId9"/>
                        </a:rPr>
                        <a:t>Suicide Prevention</a:t>
                      </a:r>
                      <a:endParaRPr lang="en-GB" b="0">
                        <a:effectLst/>
                        <a:latin typeface="inheri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1381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GB" b="0" u="sng" dirty="0">
                          <a:solidFill>
                            <a:srgbClr val="2E3191"/>
                          </a:solidFill>
                          <a:effectLst/>
                          <a:latin typeface="inherit"/>
                          <a:hlinkClick r:id="rId10"/>
                        </a:rPr>
                        <a:t>Dementia</a:t>
                      </a:r>
                      <a:endParaRPr lang="en-GB" b="0" dirty="0">
                        <a:effectLst/>
                        <a:latin typeface="inheri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295846"/>
                  </a:ext>
                </a:extLst>
              </a:tr>
            </a:tbl>
          </a:graphicData>
        </a:graphic>
      </p:graphicFrame>
      <p:pic>
        <p:nvPicPr>
          <p:cNvPr id="7" name="Picture 6">
            <a:hlinkClick r:id="rId11"/>
            <a:extLst>
              <a:ext uri="{FF2B5EF4-FFF2-40B4-BE49-F238E27FC236}">
                <a16:creationId xmlns:a16="http://schemas.microsoft.com/office/drawing/2014/main" id="{A6786505-0C20-4574-A1D8-B4EC21D1B8B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629400" y="3429000"/>
            <a:ext cx="5119687" cy="288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061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75E3B-4E52-4C20-A58E-87A68E4EA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6A295-2373-466C-8711-EF87D9A26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7810D3-CEA7-4432-B02A-176D91086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5800"/>
            <a:ext cx="12192000" cy="5297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323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0D2CB-30F3-4635-B8F3-E526CE99C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Take away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0969A-3F87-4BFD-B083-7AAE63796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There is much better recording of data in recent years</a:t>
            </a:r>
          </a:p>
          <a:p>
            <a:r>
              <a:rPr lang="en-GB" dirty="0"/>
              <a:t>Mental health covers a wide range of dimensions</a:t>
            </a:r>
          </a:p>
          <a:p>
            <a:pPr lvl="1"/>
            <a:r>
              <a:rPr lang="en-GB" dirty="0"/>
              <a:t>Types of mental health problem</a:t>
            </a:r>
          </a:p>
          <a:p>
            <a:pPr lvl="1"/>
            <a:r>
              <a:rPr lang="en-GB" dirty="0"/>
              <a:t>Prevalence</a:t>
            </a:r>
          </a:p>
          <a:p>
            <a:pPr lvl="1"/>
            <a:r>
              <a:rPr lang="en-GB" dirty="0"/>
              <a:t>Across children, young people, older people</a:t>
            </a:r>
          </a:p>
          <a:p>
            <a:pPr lvl="1"/>
            <a:r>
              <a:rPr lang="en-GB" dirty="0"/>
              <a:t>Mental health at work</a:t>
            </a:r>
          </a:p>
          <a:p>
            <a:pPr lvl="1"/>
            <a:r>
              <a:rPr lang="en-GB" dirty="0"/>
              <a:t>Social factors</a:t>
            </a:r>
          </a:p>
          <a:p>
            <a:pPr lvl="1"/>
            <a:r>
              <a:rPr lang="en-GB" dirty="0"/>
              <a:t>Prevention and treatment</a:t>
            </a:r>
          </a:p>
          <a:p>
            <a:pPr lvl="1"/>
            <a:r>
              <a:rPr lang="en-GB" dirty="0"/>
              <a:t>Costs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05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26074</TotalTime>
  <Words>454</Words>
  <Application>Microsoft Office PowerPoint</Application>
  <PresentationFormat>Widescreen</PresentationFormat>
  <Paragraphs>62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Frutiger W01</vt:lpstr>
      <vt:lpstr>FSLolaWeb-Medium</vt:lpstr>
      <vt:lpstr>inherit</vt:lpstr>
      <vt:lpstr>Office Theme</vt:lpstr>
      <vt:lpstr>DATA-CAN PPIE Drop-in session “Mental health data”</vt:lpstr>
      <vt:lpstr>Areas to cover</vt:lpstr>
      <vt:lpstr>Scope and scale</vt:lpstr>
      <vt:lpstr>The Mental Health Services Dataset</vt:lpstr>
      <vt:lpstr>How is the Mental Health Services Dataset used?</vt:lpstr>
      <vt:lpstr>The dataset through time…..</vt:lpstr>
      <vt:lpstr>Online data analysis tools</vt:lpstr>
      <vt:lpstr>PowerPoint Presentation</vt:lpstr>
      <vt:lpstr>Take away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NCRI Consumers Education</dc:title>
  <dc:creator>Administrator</dc:creator>
  <cp:lastModifiedBy>CARRIGAN, Chris (NHS DIGITAL)</cp:lastModifiedBy>
  <cp:revision>123</cp:revision>
  <dcterms:created xsi:type="dcterms:W3CDTF">2016-09-26T20:49:42Z</dcterms:created>
  <dcterms:modified xsi:type="dcterms:W3CDTF">2020-10-16T08:43:45Z</dcterms:modified>
</cp:coreProperties>
</file>